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5" r:id="rId4"/>
    <p:sldId id="266" r:id="rId5"/>
    <p:sldId id="264" r:id="rId6"/>
    <p:sldId id="267" r:id="rId7"/>
    <p:sldId id="268" r:id="rId8"/>
    <p:sldId id="257" r:id="rId9"/>
    <p:sldId id="258" r:id="rId10"/>
    <p:sldId id="259" r:id="rId11"/>
    <p:sldId id="260" r:id="rId12"/>
    <p:sldId id="269" r:id="rId13"/>
    <p:sldId id="270" r:id="rId14"/>
    <p:sldId id="27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CHARLA N V V S SURYA PAVAN KUMAR-170905026" initials="KNVVSSPK" lastIdx="1" clrIdx="0">
    <p:extLst>
      <p:ext uri="{19B8F6BF-5375-455C-9EA6-DF929625EA0E}">
        <p15:presenceInfo xmlns:p15="http://schemas.microsoft.com/office/powerpoint/2012/main" userId="KANCHARLA N V V S SURYA PAVAN KUMAR-17090502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07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5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7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4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6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0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63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76E5-BECB-4D99-9966-C3C9E654AE1C}" type="datetimeFigureOut">
              <a:rPr lang="en-US" smtClean="0"/>
              <a:t>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F9450-E190-4EDC-8F95-89032E425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9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Clustering of motion 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7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1319"/>
            <a:ext cx="10515600" cy="5685644"/>
          </a:xfrm>
        </p:spPr>
        <p:txBody>
          <a:bodyPr/>
          <a:lstStyle/>
          <a:p>
            <a:r>
              <a:rPr lang="en-IN" dirty="0"/>
              <a:t>Clustering of Average motion vector fields of input video3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4" y="1033756"/>
            <a:ext cx="4902391" cy="2579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96" y="3807725"/>
            <a:ext cx="5973361" cy="2873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995803"/>
            <a:ext cx="5257801" cy="2579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5462F-385B-472C-805D-038CCB3AD9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993032"/>
            <a:ext cx="5680410" cy="25826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B5BB9A-BAA0-4166-B0C7-A2DEF584C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96" y="3804954"/>
            <a:ext cx="5973361" cy="28737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B6E7304-0606-464A-B5A9-F37CA294734C}"/>
              </a:ext>
            </a:extLst>
          </p:cNvPr>
          <p:cNvSpPr/>
          <p:nvPr/>
        </p:nvSpPr>
        <p:spPr>
          <a:xfrm>
            <a:off x="9546704" y="5100941"/>
            <a:ext cx="22127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No of clusters = 3</a:t>
            </a:r>
          </a:p>
        </p:txBody>
      </p:sp>
    </p:spTree>
    <p:extLst>
      <p:ext uri="{BB962C8B-B14F-4D97-AF65-F5344CB8AC3E}">
        <p14:creationId xmlns:p14="http://schemas.microsoft.com/office/powerpoint/2010/main" val="305235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41590"/>
            <a:ext cx="10515600" cy="5822121"/>
          </a:xfrm>
        </p:spPr>
        <p:txBody>
          <a:bodyPr/>
          <a:lstStyle/>
          <a:p>
            <a:r>
              <a:rPr lang="en-IN" dirty="0"/>
              <a:t>Clustering of Average motion vector fields of input video4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1" y="1023100"/>
            <a:ext cx="5104263" cy="236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018" y="3667772"/>
            <a:ext cx="5568285" cy="2603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520" y="970421"/>
            <a:ext cx="5174280" cy="2414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723729" y="3880975"/>
            <a:ext cx="1447063" cy="65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No of clusters = 3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65FA8-A060-4F83-95D9-5AFE0B8B8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20" y="956578"/>
            <a:ext cx="5314629" cy="2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4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AB5A-A853-478F-8E77-322A1FF66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71"/>
            <a:ext cx="10515600" cy="5915706"/>
          </a:xfrm>
        </p:spPr>
        <p:txBody>
          <a:bodyPr/>
          <a:lstStyle/>
          <a:p>
            <a:r>
              <a:rPr lang="en-GB" dirty="0"/>
              <a:t>Crowd2 video</a:t>
            </a:r>
          </a:p>
          <a:p>
            <a:r>
              <a:rPr lang="en-GB" dirty="0"/>
              <a:t>Threshold	value:23</a:t>
            </a:r>
          </a:p>
          <a:p>
            <a:r>
              <a:rPr lang="en-GB" dirty="0"/>
              <a:t>Min	frames:2</a:t>
            </a:r>
          </a:p>
          <a:p>
            <a:r>
              <a:rPr lang="en-GB" dirty="0"/>
              <a:t>Eps:1</a:t>
            </a:r>
          </a:p>
          <a:p>
            <a:r>
              <a:rPr lang="en-GB" dirty="0"/>
              <a:t>Min	Sam:10</a:t>
            </a:r>
          </a:p>
          <a:p>
            <a:endParaRPr lang="en-GB" dirty="0"/>
          </a:p>
          <a:p>
            <a:r>
              <a:rPr lang="en-GB" dirty="0"/>
              <a:t>Crowd3 video</a:t>
            </a:r>
          </a:p>
          <a:p>
            <a:r>
              <a:rPr lang="en-GB" dirty="0"/>
              <a:t>Threshold	value:5</a:t>
            </a:r>
          </a:p>
          <a:p>
            <a:r>
              <a:rPr lang="en-GB" dirty="0"/>
              <a:t>Min	frames:3</a:t>
            </a:r>
          </a:p>
          <a:p>
            <a:r>
              <a:rPr lang="en-GB" dirty="0"/>
              <a:t>Eps:1</a:t>
            </a:r>
          </a:p>
          <a:p>
            <a:r>
              <a:rPr lang="en-GB" dirty="0"/>
              <a:t>Min	Sam:10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43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256E-F519-4434-A94A-02A42D00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5872163"/>
          </a:xfrm>
        </p:spPr>
        <p:txBody>
          <a:bodyPr/>
          <a:lstStyle/>
          <a:p>
            <a:r>
              <a:rPr lang="en-US" dirty="0"/>
              <a:t>Crowd4 video</a:t>
            </a:r>
          </a:p>
          <a:p>
            <a:r>
              <a:rPr lang="en-US" dirty="0"/>
              <a:t>Threshold	value:14</a:t>
            </a:r>
          </a:p>
          <a:p>
            <a:r>
              <a:rPr lang="en-US" dirty="0"/>
              <a:t>Min	frames:4</a:t>
            </a:r>
          </a:p>
          <a:p>
            <a:r>
              <a:rPr lang="en-US" dirty="0"/>
              <a:t>Eps:1</a:t>
            </a:r>
          </a:p>
          <a:p>
            <a:r>
              <a:rPr lang="en-US" dirty="0"/>
              <a:t>Min	Sam:10</a:t>
            </a:r>
          </a:p>
          <a:p>
            <a:endParaRPr lang="en-US" dirty="0"/>
          </a:p>
          <a:p>
            <a:r>
              <a:rPr lang="en-US" dirty="0"/>
              <a:t>Crowd1 video</a:t>
            </a:r>
          </a:p>
          <a:p>
            <a:r>
              <a:rPr lang="en-US" dirty="0"/>
              <a:t>Threshold	value:5</a:t>
            </a:r>
          </a:p>
          <a:p>
            <a:r>
              <a:rPr lang="en-US" dirty="0"/>
              <a:t>Min	frames:6</a:t>
            </a:r>
          </a:p>
          <a:p>
            <a:r>
              <a:rPr lang="en-US" dirty="0"/>
              <a:t>Eps:1</a:t>
            </a:r>
          </a:p>
          <a:p>
            <a:r>
              <a:rPr lang="en-US" dirty="0"/>
              <a:t>Min	Sam:10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314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8F3B-01E6-4265-8CD1-337520F6B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343"/>
            <a:ext cx="10515600" cy="5828620"/>
          </a:xfrm>
        </p:spPr>
        <p:txBody>
          <a:bodyPr/>
          <a:lstStyle/>
          <a:p>
            <a:r>
              <a:rPr lang="en-US" dirty="0"/>
              <a:t>Crowd6 video</a:t>
            </a:r>
          </a:p>
          <a:p>
            <a:r>
              <a:rPr lang="en-US" dirty="0"/>
              <a:t>Threshold	value:4</a:t>
            </a:r>
          </a:p>
          <a:p>
            <a:r>
              <a:rPr lang="en-US" dirty="0"/>
              <a:t>Min	frames:1</a:t>
            </a:r>
          </a:p>
          <a:p>
            <a:r>
              <a:rPr lang="en-US" dirty="0"/>
              <a:t>Eps:1</a:t>
            </a:r>
          </a:p>
          <a:p>
            <a:r>
              <a:rPr lang="en-US" dirty="0"/>
              <a:t>Min	Sam:10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9710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615"/>
            <a:ext cx="10515600" cy="5658348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pPr marL="3657600" lvl="8" indent="0">
              <a:buNone/>
            </a:pPr>
            <a:endParaRPr lang="en-IN" dirty="0"/>
          </a:p>
          <a:p>
            <a:pPr marL="3657600" lvl="8" indent="0">
              <a:buNone/>
            </a:pPr>
            <a:endParaRPr lang="en-IN" sz="3600" dirty="0"/>
          </a:p>
          <a:p>
            <a:pPr marL="3657600" lvl="8" indent="0">
              <a:buNone/>
            </a:pPr>
            <a:r>
              <a:rPr lang="en-IN" sz="3600" dirty="0"/>
              <a:t>THE END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7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693848"/>
              </p:ext>
            </p:extLst>
          </p:nvPr>
        </p:nvGraphicFramePr>
        <p:xfrm>
          <a:off x="535578" y="509588"/>
          <a:ext cx="2103119" cy="1071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19">
                  <a:extLst>
                    <a:ext uri="{9D8B030D-6E8A-4147-A177-3AD203B41FA5}">
                      <a16:colId xmlns:a16="http://schemas.microsoft.com/office/drawing/2014/main" val="2917222188"/>
                    </a:ext>
                  </a:extLst>
                </a:gridCol>
              </a:tblGrid>
              <a:tr h="10710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Pre-processing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of motion vectors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79697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638697" y="1071155"/>
            <a:ext cx="7315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272405"/>
              </p:ext>
            </p:extLst>
          </p:nvPr>
        </p:nvGraphicFramePr>
        <p:xfrm>
          <a:off x="3370218" y="509588"/>
          <a:ext cx="2259874" cy="1071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874">
                  <a:extLst>
                    <a:ext uri="{9D8B030D-6E8A-4147-A177-3AD203B41FA5}">
                      <a16:colId xmlns:a16="http://schemas.microsoft.com/office/drawing/2014/main" val="2424386558"/>
                    </a:ext>
                  </a:extLst>
                </a:gridCol>
              </a:tblGrid>
              <a:tr h="10710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Finding average motion vector field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3731"/>
                  </a:ext>
                </a:extLst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5630092" y="1071156"/>
            <a:ext cx="6139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293903"/>
              </p:ext>
            </p:extLst>
          </p:nvPr>
        </p:nvGraphicFramePr>
        <p:xfrm>
          <a:off x="6244048" y="509588"/>
          <a:ext cx="2364375" cy="1071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375">
                  <a:extLst>
                    <a:ext uri="{9D8B030D-6E8A-4147-A177-3AD203B41FA5}">
                      <a16:colId xmlns:a16="http://schemas.microsoft.com/office/drawing/2014/main" val="2538834936"/>
                    </a:ext>
                  </a:extLst>
                </a:gridCol>
              </a:tblGrid>
              <a:tr h="10710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Clustering of average motion vectors using dbscan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033551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8608423" y="979714"/>
            <a:ext cx="6139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106834"/>
              </p:ext>
            </p:extLst>
          </p:nvPr>
        </p:nvGraphicFramePr>
        <p:xfrm>
          <a:off x="9222379" y="509588"/>
          <a:ext cx="2259872" cy="1071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872">
                  <a:extLst>
                    <a:ext uri="{9D8B030D-6E8A-4147-A177-3AD203B41FA5}">
                      <a16:colId xmlns:a16="http://schemas.microsoft.com/office/drawing/2014/main" val="2152081921"/>
                    </a:ext>
                  </a:extLst>
                </a:gridCol>
              </a:tblGrid>
              <a:tr h="10710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Merging similar clusters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515695"/>
                  </a:ext>
                </a:extLst>
              </a:tr>
            </a:tbl>
          </a:graphicData>
        </a:graphic>
      </p:graphicFrame>
      <p:cxnSp>
        <p:nvCxnSpPr>
          <p:cNvPr id="25" name="Straight Arrow Connector 24"/>
          <p:cNvCxnSpPr/>
          <p:nvPr/>
        </p:nvCxnSpPr>
        <p:spPr>
          <a:xfrm>
            <a:off x="10241280" y="1580606"/>
            <a:ext cx="13063" cy="5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1838"/>
              </p:ext>
            </p:extLst>
          </p:nvPr>
        </p:nvGraphicFramePr>
        <p:xfrm>
          <a:off x="9222379" y="2168434"/>
          <a:ext cx="2364375" cy="1175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4375">
                  <a:extLst>
                    <a:ext uri="{9D8B030D-6E8A-4147-A177-3AD203B41FA5}">
                      <a16:colId xmlns:a16="http://schemas.microsoft.com/office/drawing/2014/main" val="3487484452"/>
                    </a:ext>
                  </a:extLst>
                </a:gridCol>
              </a:tblGrid>
              <a:tr h="1175657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Crowd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flow segmented output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96817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9975"/>
              </p:ext>
            </p:extLst>
          </p:nvPr>
        </p:nvGraphicFramePr>
        <p:xfrm>
          <a:off x="535579" y="3252651"/>
          <a:ext cx="11051176" cy="329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1176">
                  <a:extLst>
                    <a:ext uri="{9D8B030D-6E8A-4147-A177-3AD203B41FA5}">
                      <a16:colId xmlns:a16="http://schemas.microsoft.com/office/drawing/2014/main" val="2551839940"/>
                    </a:ext>
                  </a:extLst>
                </a:gridCol>
              </a:tblGrid>
              <a:tr h="3291839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r>
                        <a:rPr lang="en-IN" u="sng" dirty="0">
                          <a:solidFill>
                            <a:schemeClr val="tx1"/>
                          </a:solidFill>
                        </a:rPr>
                        <a:t>Pre-processing of mv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: calculated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 threshold value to find dynamic region in video   and  created motion mask .</a:t>
                      </a:r>
                    </a:p>
                    <a:p>
                      <a:endParaRPr lang="en-IN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u="sng" baseline="0" dirty="0">
                          <a:solidFill>
                            <a:schemeClr val="tx1"/>
                          </a:solidFill>
                        </a:rPr>
                        <a:t>Finding average mv field 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: averaged  all motion vectors presented in motion mask over all frames.     </a:t>
                      </a:r>
                    </a:p>
                    <a:p>
                      <a:endParaRPr lang="en-IN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u="sng" baseline="0" dirty="0">
                          <a:solidFill>
                            <a:schemeClr val="tx1"/>
                          </a:solidFill>
                        </a:rPr>
                        <a:t>Clustering of average mv using dbscan 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: calculated correlation matrix of avrg mv and passed it to dbscan.</a:t>
                      </a:r>
                    </a:p>
                    <a:p>
                      <a:endParaRPr lang="en-IN" baseline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IN" u="sng" baseline="0" dirty="0">
                          <a:solidFill>
                            <a:schemeClr val="tx1"/>
                          </a:solidFill>
                        </a:rPr>
                        <a:t>Merging similar clusters 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</a:rPr>
                        <a:t>: clusters which we got from dbscan are merged if they are similar.                                                        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056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595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49AE0C-2A3B-4780-98E8-0B5B123A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902"/>
            <a:ext cx="10515600" cy="5895975"/>
          </a:xfrm>
        </p:spPr>
        <p:txBody>
          <a:bodyPr/>
          <a:lstStyle/>
          <a:p>
            <a:r>
              <a:rPr lang="en-US" dirty="0"/>
              <a:t>Clustering of Average motion vector fields of input video6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892A7-9EDA-4951-B9C6-D16871F8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48" y="768123"/>
            <a:ext cx="3060810" cy="21438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2A9863-EA04-4FE0-A02C-102849A0A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10" y="768122"/>
            <a:ext cx="3373987" cy="2143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761DB-94C1-4833-B5D6-4DB426C37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57" y="792740"/>
            <a:ext cx="3630805" cy="2265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ACB5BD-6672-4BDB-B42F-BBE7157D1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4" y="3566154"/>
            <a:ext cx="4173421" cy="2792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BF7B23-E8ED-4CEE-B497-C209D2654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109" y="3486231"/>
            <a:ext cx="4389129" cy="287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BC325-3EA5-45AB-BD80-3D225E616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15"/>
            <a:ext cx="10515600" cy="5872163"/>
          </a:xfrm>
        </p:spPr>
        <p:txBody>
          <a:bodyPr/>
          <a:lstStyle/>
          <a:p>
            <a:r>
              <a:rPr lang="en-US" dirty="0"/>
              <a:t>Clustering of Average motion vector fields of input video7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D355B-8787-4C2D-859F-17BBDA86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4361"/>
            <a:ext cx="3568505" cy="2284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CD74E3-7EBB-4469-B6A8-90CC0F6B7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06" y="1097991"/>
            <a:ext cx="3357491" cy="2284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261E3-8F46-4113-959E-6DEA309E6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389" y="1097990"/>
            <a:ext cx="3228711" cy="2284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E89504-51E0-44BC-8A9D-55943728CF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58135"/>
            <a:ext cx="4792394" cy="24115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E2DDF-A34E-4804-A364-0ACBB079F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51" y="3974381"/>
            <a:ext cx="5018649" cy="24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8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32EB3AA-0E65-4BA0-8E33-DD12E2334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188"/>
            <a:ext cx="10515600" cy="5819775"/>
          </a:xfrm>
        </p:spPr>
        <p:txBody>
          <a:bodyPr/>
          <a:lstStyle/>
          <a:p>
            <a:r>
              <a:rPr lang="en-US" dirty="0"/>
              <a:t>Clustering of Average motion vector fields of input video5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56C95-D60F-488B-851B-090718E0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83" y="927652"/>
            <a:ext cx="2763847" cy="1986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937B3-9B98-41CE-B544-FF4266090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09" y="927651"/>
            <a:ext cx="3309078" cy="1986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27A6C6-FC89-4FB9-86E0-D77690DF3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93" y="876034"/>
            <a:ext cx="3112052" cy="2089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7E6F81-5C68-4085-BAA5-372918578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49" y="3305907"/>
            <a:ext cx="4756052" cy="3194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E81B3B-774B-4B86-8060-570D42701E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05908"/>
            <a:ext cx="4244930" cy="319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9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B3766-1254-4797-B429-E359B5EBE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343"/>
            <a:ext cx="10515600" cy="5828620"/>
          </a:xfrm>
        </p:spPr>
        <p:txBody>
          <a:bodyPr/>
          <a:lstStyle/>
          <a:p>
            <a:r>
              <a:rPr lang="en-US" dirty="0"/>
              <a:t>Clustering of Average motion vector fields of input video8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4A831A-40A7-4D81-9C83-01F1F612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96" y="899431"/>
            <a:ext cx="3300711" cy="217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EA5D9-BD41-4DC0-ACFA-E1DB4BE4F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32" y="899432"/>
            <a:ext cx="3658771" cy="2170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0C09E-932B-46F5-B0B0-4DC4F1225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899431"/>
            <a:ext cx="4011637" cy="2170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8E3BB9-CC04-4B5F-B9DC-34B6DFB00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5" y="3896751"/>
            <a:ext cx="4310575" cy="2612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715A5A-A8F4-41B5-B8A0-AE721C842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88" y="3896750"/>
            <a:ext cx="5121812" cy="26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183F33-C634-4A93-8FC0-ECB675836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5785077"/>
          </a:xfrm>
        </p:spPr>
        <p:txBody>
          <a:bodyPr/>
          <a:lstStyle/>
          <a:p>
            <a:r>
              <a:rPr lang="en-US" dirty="0"/>
              <a:t>Clustering of Average motion vector fields of input video9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84DEA-1FF0-4F38-A908-BCE0A638C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9" y="1134155"/>
            <a:ext cx="3291840" cy="2294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E3B0F5-38A8-48C0-9C7E-7512FAD49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13" y="1134155"/>
            <a:ext cx="3456547" cy="229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E260D-F733-4C73-9CFE-69C3EDC96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93" y="1134155"/>
            <a:ext cx="3386211" cy="22948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C045B3-ECE3-41E1-ADF6-04B7459068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96" y="4072795"/>
            <a:ext cx="4792982" cy="2496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DC6518-B745-43B3-8650-8D75F4A99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6" y="3953023"/>
            <a:ext cx="4487594" cy="26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3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02336"/>
            <a:ext cx="10515600" cy="5774627"/>
          </a:xfrm>
        </p:spPr>
        <p:txBody>
          <a:bodyPr/>
          <a:lstStyle/>
          <a:p>
            <a:r>
              <a:rPr lang="en-IN" dirty="0"/>
              <a:t>Clustering of Average motion vector fields of input video1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881524"/>
            <a:ext cx="4842772" cy="28120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839" y="917230"/>
            <a:ext cx="5401673" cy="26994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213" y="3985146"/>
            <a:ext cx="6155140" cy="24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36" y="4979916"/>
            <a:ext cx="1889924" cy="493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2316D9-2FFD-484C-938D-7B0A25FD9F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839" y="881523"/>
            <a:ext cx="5401673" cy="2812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3C0604-0A9B-4FC2-8E81-71BC285112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13" y="3985145"/>
            <a:ext cx="6155140" cy="24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8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idx="1"/>
          </p:nvPr>
        </p:nvSpPr>
        <p:spPr>
          <a:xfrm>
            <a:off x="245659" y="218364"/>
            <a:ext cx="11532359" cy="6127845"/>
          </a:xfrm>
        </p:spPr>
        <p:txBody>
          <a:bodyPr/>
          <a:lstStyle/>
          <a:p>
            <a:r>
              <a:rPr lang="en-IN" dirty="0"/>
              <a:t>Clustering of Average motion vector fields of input video2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5" y="959509"/>
            <a:ext cx="5307809" cy="2322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981" y="904640"/>
            <a:ext cx="4901609" cy="23776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394" y="4629493"/>
            <a:ext cx="1631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 of clusters =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973907-EA52-4EE0-A008-7AC99DAD7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0" y="959509"/>
            <a:ext cx="5348604" cy="2322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FF6BF6-66DC-4C58-9BBF-96DA8D157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980" y="876157"/>
            <a:ext cx="5144037" cy="2406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4B4FA-3FCC-4209-94D2-8BD1E17D06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712" y="3777447"/>
            <a:ext cx="5852172" cy="286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53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205</Words>
  <Application>Microsoft Office PowerPoint</Application>
  <PresentationFormat>Widescreen</PresentationFormat>
  <Paragraphs>58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Clustering of motion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of motion vectors</dc:title>
  <dc:creator>venkatesh dudyala</dc:creator>
  <cp:lastModifiedBy>KANCHARLA N V V S SURYA PAVAN KUMAR-170905026</cp:lastModifiedBy>
  <cp:revision>15</cp:revision>
  <dcterms:created xsi:type="dcterms:W3CDTF">2020-01-01T06:43:08Z</dcterms:created>
  <dcterms:modified xsi:type="dcterms:W3CDTF">2020-01-13T04:44:22Z</dcterms:modified>
</cp:coreProperties>
</file>